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6" r:id="rId5"/>
    <p:sldId id="256" r:id="rId6"/>
    <p:sldId id="257" r:id="rId7"/>
    <p:sldId id="258" r:id="rId8"/>
    <p:sldId id="278" r:id="rId9"/>
    <p:sldId id="273" r:id="rId10"/>
    <p:sldId id="274" r:id="rId11"/>
    <p:sldId id="275" r:id="rId12"/>
    <p:sldId id="269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274" autoAdjust="0"/>
  </p:normalViewPr>
  <p:slideViewPr>
    <p:cSldViewPr snapToGrid="0" showGuides="1">
      <p:cViewPr varScale="1">
        <p:scale>
          <a:sx n="92" d="100"/>
          <a:sy n="92" d="100"/>
        </p:scale>
        <p:origin x="33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gif>
</file>

<file path=ppt/media/image2.sv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01.09.2021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September</a:t>
            </a:r>
            <a:br>
              <a:rPr lang="en-US" dirty="0"/>
            </a:br>
            <a:r>
              <a:rPr lang="en-US" dirty="0"/>
              <a:t>2021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  <a:endParaRPr lang="ru-RU" sz="1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 </a:t>
            </a:r>
            <a:r>
              <a:rPr lang="en-US" b="1" dirty="0"/>
              <a:t>P</a:t>
            </a:r>
            <a:r>
              <a:rPr lang="en-US" dirty="0"/>
              <a:t>erceivable, </a:t>
            </a:r>
            <a:r>
              <a:rPr lang="en-US" b="1" dirty="0"/>
              <a:t>O</a:t>
            </a:r>
            <a:r>
              <a:rPr lang="en-US" dirty="0"/>
              <a:t>perable</a:t>
            </a:r>
            <a:r>
              <a:rPr lang="en-US" b="1" dirty="0"/>
              <a:t>, U</a:t>
            </a:r>
            <a:r>
              <a:rPr lang="en-US" dirty="0"/>
              <a:t>nderstandable, and </a:t>
            </a:r>
            <a:r>
              <a:rPr lang="en-US" b="1" dirty="0"/>
              <a:t>R</a:t>
            </a:r>
            <a:r>
              <a:rPr lang="en-US" dirty="0"/>
              <a:t>obust.</a:t>
            </a:r>
          </a:p>
          <a:p>
            <a:pPr lvl="1"/>
            <a:r>
              <a:rPr lang="en-US" dirty="0"/>
              <a:t>Used like categories for the guidelines, which help identify what their respective group of Guidelines seek to accomplish.</a:t>
            </a:r>
          </a:p>
          <a:p>
            <a:r>
              <a:rPr lang="en-US" dirty="0"/>
              <a:t>These are further divided up into 13 guidelines, as of WCAG 2.1.</a:t>
            </a:r>
          </a:p>
          <a:p>
            <a:pPr lvl="1"/>
            <a:r>
              <a:rPr lang="en-US" dirty="0"/>
              <a:t>This will most likely change in WCAG 2.2, due to be released by the end of 2021.</a:t>
            </a:r>
          </a:p>
          <a:p>
            <a:r>
              <a:rPr lang="en-US" dirty="0"/>
              <a:t>Each guideline is then further defined using a set of success criterion, which help determine level of conformance (A, AA, or AAA).</a:t>
            </a:r>
          </a:p>
          <a:p>
            <a:pPr lvl="1"/>
            <a:r>
              <a:rPr lang="en-US" dirty="0"/>
              <a:t>Will change in WCAG 3.0, which is currently in Draft, to Bronze, Silver, and Gold.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289</TotalTime>
  <Words>692</Words>
  <Application>Microsoft Office PowerPoint</Application>
  <PresentationFormat>Widescreen</PresentationFormat>
  <Paragraphs>54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Roboto</vt:lpstr>
      <vt:lpstr>Office Theme</vt:lpstr>
      <vt:lpstr>POUR one out for A11y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Elizabeth Gray</cp:lastModifiedBy>
  <cp:revision>10</cp:revision>
  <dcterms:created xsi:type="dcterms:W3CDTF">2021-08-20T02:50:28Z</dcterms:created>
  <dcterms:modified xsi:type="dcterms:W3CDTF">2021-09-01T08:24:41Z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